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1589" r:id="rId2"/>
    <p:sldId id="1595" r:id="rId3"/>
    <p:sldId id="1593" r:id="rId4"/>
    <p:sldId id="1596" r:id="rId5"/>
    <p:sldId id="1594" r:id="rId6"/>
    <p:sldId id="1592" r:id="rId7"/>
    <p:sldId id="1280" r:id="rId8"/>
    <p:sldId id="1395" r:id="rId9"/>
    <p:sldId id="1373" r:id="rId10"/>
    <p:sldId id="1396" r:id="rId11"/>
    <p:sldId id="1283" r:id="rId12"/>
    <p:sldId id="1375" r:id="rId13"/>
    <p:sldId id="1478" r:id="rId14"/>
    <p:sldId id="1479" r:id="rId15"/>
    <p:sldId id="1401" r:id="rId16"/>
    <p:sldId id="1400" r:id="rId17"/>
    <p:sldId id="1402" r:id="rId18"/>
    <p:sldId id="1404" r:id="rId19"/>
    <p:sldId id="1403" r:id="rId20"/>
    <p:sldId id="1366" r:id="rId21"/>
    <p:sldId id="1393" r:id="rId22"/>
    <p:sldId id="1294" r:id="rId23"/>
    <p:sldId id="1451" r:id="rId24"/>
    <p:sldId id="1389" r:id="rId25"/>
    <p:sldId id="1415" r:id="rId26"/>
    <p:sldId id="1517" r:id="rId27"/>
    <p:sldId id="1519" r:id="rId28"/>
    <p:sldId id="1520" r:id="rId29"/>
    <p:sldId id="1532" r:id="rId30"/>
    <p:sldId id="1367" r:id="rId31"/>
    <p:sldId id="1368" r:id="rId32"/>
    <p:sldId id="1482" r:id="rId33"/>
    <p:sldId id="1372" r:id="rId34"/>
    <p:sldId id="1428" r:id="rId35"/>
    <p:sldId id="1533" r:id="rId36"/>
    <p:sldId id="1497" r:id="rId37"/>
    <p:sldId id="1498" r:id="rId38"/>
    <p:sldId id="1499" r:id="rId39"/>
    <p:sldId id="1500" r:id="rId40"/>
    <p:sldId id="1462" r:id="rId41"/>
    <p:sldId id="1429" r:id="rId42"/>
    <p:sldId id="1457" r:id="rId43"/>
    <p:sldId id="1458" r:id="rId44"/>
    <p:sldId id="1483" r:id="rId45"/>
    <p:sldId id="1431" r:id="rId46"/>
    <p:sldId id="1435" r:id="rId47"/>
    <p:sldId id="1434" r:id="rId48"/>
    <p:sldId id="1370" r:id="rId49"/>
    <p:sldId id="1381" r:id="rId50"/>
    <p:sldId id="1523" r:id="rId51"/>
    <p:sldId id="1597" r:id="rId52"/>
    <p:sldId id="1599" r:id="rId53"/>
    <p:sldId id="1598" r:id="rId54"/>
    <p:sldId id="1600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6" userDrawn="1">
          <p15:clr>
            <a:srgbClr val="A4A3A4"/>
          </p15:clr>
        </p15:guide>
        <p15:guide id="2" pos="2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121282"/>
    <a:srgbClr val="F2F2F2"/>
    <a:srgbClr val="1CF900"/>
    <a:srgbClr val="002FFE"/>
    <a:srgbClr val="E0DFCD"/>
    <a:srgbClr val="D9D8CB"/>
    <a:srgbClr val="C1C0B4"/>
    <a:srgbClr val="FFC833"/>
    <a:srgbClr val="63D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76" autoAdjust="0"/>
    <p:restoredTop sz="86264" autoAdjust="0"/>
  </p:normalViewPr>
  <p:slideViewPr>
    <p:cSldViewPr snapToGrid="0" snapToObjects="1">
      <p:cViewPr varScale="1">
        <p:scale>
          <a:sx n="127" d="100"/>
          <a:sy n="127" d="100"/>
        </p:scale>
        <p:origin x="184" y="368"/>
      </p:cViewPr>
      <p:guideLst>
        <p:guide orient="horz" pos="3156"/>
        <p:guide pos="2808"/>
      </p:guideLst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22199-4AEF-F648-AA67-07D976E27564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23DF3-438E-FE4E-AB55-97D8C4944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64E707-48D1-5B40-BC33-46BA164F643C}" type="slidenum">
              <a:rPr lang="en-US"/>
              <a:pPr/>
              <a:t>7</a:t>
            </a:fld>
            <a:endParaRPr lang="en-US"/>
          </a:p>
        </p:txBody>
      </p:sp>
      <p:sp>
        <p:nvSpPr>
          <p:cNvPr id="229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7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E4617-A9CE-4842-9410-27F771D8139E}" type="slidenum">
              <a:rPr lang="en-US"/>
              <a:pPr/>
              <a:t>11</a:t>
            </a:fld>
            <a:endParaRPr lang="en-US"/>
          </a:p>
        </p:txBody>
      </p:sp>
      <p:sp>
        <p:nvSpPr>
          <p:cNvPr id="232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2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22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09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23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967D1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4A85D-F69F-8D4F-A657-77F05A60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77471"/>
            <a:ext cx="2519473" cy="913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4685532"/>
            <a:ext cx="2128320" cy="35319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4685532"/>
            <a:ext cx="2897280" cy="35319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880" y="4685532"/>
            <a:ext cx="2128320" cy="353198"/>
          </a:xfrm>
        </p:spPr>
        <p:txBody>
          <a:bodyPr/>
          <a:lstStyle>
            <a:lvl1pPr>
              <a:defRPr/>
            </a:lvl1pPr>
          </a:lstStyle>
          <a:p>
            <a:fld id="{A2B09112-6056-0F4C-A319-C1C35372DD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5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51"/>
            <a:ext cx="8229600" cy="37373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3184"/>
            <a:ext cx="9144000" cy="1191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729853"/>
            <a:ext cx="9144000" cy="1191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" y="0"/>
            <a:ext cx="734289" cy="5143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638F-B61A-834C-8AD7-377F7C4A1036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rgbClr val="141282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varianttools.sourceforge.ne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O. Harismendy, PhD</a:t>
            </a:r>
          </a:p>
          <a:p>
            <a:r>
              <a:rPr lang="en-US" dirty="0"/>
              <a:t>CMM262 – W2020</a:t>
            </a:r>
          </a:p>
        </p:txBody>
      </p:sp>
    </p:spTree>
    <p:extLst>
      <p:ext uri="{BB962C8B-B14F-4D97-AF65-F5344CB8AC3E}">
        <p14:creationId xmlns:p14="http://schemas.microsoft.com/office/powerpoint/2010/main" val="2102524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4866501"/>
            <a:ext cx="17250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www.htslib.org</a:t>
            </a:r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825" dirty="0"/>
              <a:t>Usage:   </a:t>
            </a:r>
            <a:r>
              <a:rPr lang="en-US" sz="825" dirty="0" err="1"/>
              <a:t>samtools</a:t>
            </a:r>
            <a:r>
              <a:rPr lang="en-US" sz="825" dirty="0"/>
              <a:t> view [options] &lt;</a:t>
            </a:r>
            <a:r>
              <a:rPr lang="en-US" sz="825" dirty="0" err="1"/>
              <a:t>in.bam</a:t>
            </a:r>
            <a:r>
              <a:rPr lang="en-US" sz="825" dirty="0"/>
              <a:t>&gt;|&lt;</a:t>
            </a:r>
            <a:r>
              <a:rPr lang="en-US" sz="825" dirty="0" err="1"/>
              <a:t>in.sam</a:t>
            </a:r>
            <a:r>
              <a:rPr lang="en-US" sz="825" dirty="0"/>
              <a:t>&gt; [region1 [...]]</a:t>
            </a:r>
          </a:p>
          <a:p>
            <a:pPr marL="0" indent="0">
              <a:buNone/>
            </a:pPr>
            <a:endParaRPr lang="en-US" sz="825" dirty="0"/>
          </a:p>
          <a:p>
            <a:pPr marL="0" indent="0">
              <a:buNone/>
            </a:pPr>
            <a:r>
              <a:rPr lang="en-US" sz="825" dirty="0"/>
              <a:t>Options: -b       output BAM</a:t>
            </a:r>
          </a:p>
          <a:p>
            <a:pPr marL="0" indent="0">
              <a:buNone/>
            </a:pPr>
            <a:r>
              <a:rPr lang="en-US" sz="825" dirty="0"/>
              <a:t>         -h       print header for the SAM output</a:t>
            </a:r>
          </a:p>
          <a:p>
            <a:pPr marL="0" indent="0">
              <a:buNone/>
            </a:pPr>
            <a:r>
              <a:rPr lang="en-US" sz="825" dirty="0"/>
              <a:t>         -H       print header only (no alignments)</a:t>
            </a:r>
          </a:p>
          <a:p>
            <a:pPr marL="0" indent="0">
              <a:buNone/>
            </a:pPr>
            <a:r>
              <a:rPr lang="en-US" sz="825" dirty="0"/>
              <a:t>         -S       input is SAM</a:t>
            </a:r>
          </a:p>
          <a:p>
            <a:pPr marL="0" indent="0">
              <a:buNone/>
            </a:pPr>
            <a:r>
              <a:rPr lang="en-US" sz="825" dirty="0"/>
              <a:t>         -u       uncompressed BAM output (force -b)</a:t>
            </a:r>
          </a:p>
          <a:p>
            <a:pPr marL="0" indent="0">
              <a:buNone/>
            </a:pPr>
            <a:r>
              <a:rPr lang="en-US" sz="825" dirty="0"/>
              <a:t>         -1       fast compression (force -b)</a:t>
            </a:r>
          </a:p>
          <a:p>
            <a:pPr marL="0" indent="0">
              <a:buNone/>
            </a:pPr>
            <a:r>
              <a:rPr lang="en-US" sz="825" dirty="0"/>
              <a:t>         -x       output FLAG in HEX (</a:t>
            </a:r>
            <a:r>
              <a:rPr lang="en-US" sz="825" dirty="0" err="1"/>
              <a:t>samtools</a:t>
            </a:r>
            <a:r>
              <a:rPr lang="en-US" sz="825" dirty="0"/>
              <a:t>-C specific)</a:t>
            </a:r>
          </a:p>
          <a:p>
            <a:pPr marL="0" indent="0">
              <a:buNone/>
            </a:pPr>
            <a:r>
              <a:rPr lang="en-US" sz="825" dirty="0"/>
              <a:t>         -X       output FLAG in string (</a:t>
            </a:r>
            <a:r>
              <a:rPr lang="en-US" sz="825" dirty="0" err="1"/>
              <a:t>samtools</a:t>
            </a:r>
            <a:r>
              <a:rPr lang="en-US" sz="825" dirty="0"/>
              <a:t>-C specific)</a:t>
            </a:r>
          </a:p>
          <a:p>
            <a:pPr marL="0" indent="0">
              <a:buNone/>
            </a:pPr>
            <a:r>
              <a:rPr lang="en-US" sz="825" dirty="0"/>
              <a:t>         -c       print only the count of matching records</a:t>
            </a:r>
          </a:p>
          <a:p>
            <a:pPr marL="0" indent="0">
              <a:buNone/>
            </a:pPr>
            <a:r>
              <a:rPr lang="en-US" sz="825" dirty="0"/>
              <a:t>         -B       collapse the backward CIGAR operation</a:t>
            </a:r>
          </a:p>
          <a:p>
            <a:pPr marL="0" indent="0">
              <a:buNone/>
            </a:pPr>
            <a:r>
              <a:rPr lang="en-US" sz="825" dirty="0"/>
              <a:t>        </a:t>
            </a:r>
            <a:r>
              <a:rPr lang="en-US" sz="825" b="1" dirty="0"/>
              <a:t> -@ INT   number of BAM compression threads [0]</a:t>
            </a:r>
          </a:p>
          <a:p>
            <a:pPr marL="0" indent="0">
              <a:buNone/>
            </a:pPr>
            <a:r>
              <a:rPr lang="en-US" sz="825" dirty="0"/>
              <a:t>        </a:t>
            </a:r>
            <a:r>
              <a:rPr lang="en-US" sz="825" b="1" dirty="0"/>
              <a:t> -L FILE  output alignments overlapping the input BED FILE [null]</a:t>
            </a:r>
          </a:p>
          <a:p>
            <a:pPr marL="0" indent="0">
              <a:buNone/>
            </a:pPr>
            <a:r>
              <a:rPr lang="en-US" sz="825" dirty="0"/>
              <a:t>         -t FILE  list of reference names and lengths (force -S) [null]</a:t>
            </a:r>
          </a:p>
          <a:p>
            <a:pPr marL="0" indent="0">
              <a:buNone/>
            </a:pPr>
            <a:r>
              <a:rPr lang="en-US" sz="825" dirty="0"/>
              <a:t>         -T FILE  reference sequence file (force -S) [null]</a:t>
            </a:r>
          </a:p>
          <a:p>
            <a:pPr marL="0" indent="0">
              <a:buNone/>
            </a:pPr>
            <a:r>
              <a:rPr lang="en-US" sz="825" dirty="0"/>
              <a:t>         -o FILE  output file name [</a:t>
            </a:r>
            <a:r>
              <a:rPr lang="en-US" sz="825" dirty="0" err="1"/>
              <a:t>stdout</a:t>
            </a:r>
            <a:r>
              <a:rPr lang="en-US" sz="825" dirty="0"/>
              <a:t>]</a:t>
            </a:r>
          </a:p>
          <a:p>
            <a:pPr marL="0" indent="0">
              <a:buNone/>
            </a:pPr>
            <a:r>
              <a:rPr lang="en-US" sz="825" dirty="0"/>
              <a:t>         -R FILE  list of read groups to be outputted [null]</a:t>
            </a:r>
          </a:p>
          <a:p>
            <a:pPr marL="0" indent="0">
              <a:buNone/>
            </a:pPr>
            <a:r>
              <a:rPr lang="en-US" sz="825" b="1" dirty="0"/>
              <a:t>         -f INT   required flag, 0 for unset [0]</a:t>
            </a:r>
          </a:p>
          <a:p>
            <a:pPr marL="0" indent="0">
              <a:buNone/>
            </a:pPr>
            <a:r>
              <a:rPr lang="en-US" sz="825" b="1" dirty="0"/>
              <a:t>         -F INT   filtering flag, 0 for unset [0]</a:t>
            </a:r>
          </a:p>
          <a:p>
            <a:pPr marL="0" indent="0">
              <a:buNone/>
            </a:pPr>
            <a:r>
              <a:rPr lang="en-US" sz="825" dirty="0"/>
              <a:t>         -q INT   minimum mapping quality [0]</a:t>
            </a:r>
          </a:p>
          <a:p>
            <a:pPr marL="0" indent="0">
              <a:buNone/>
            </a:pPr>
            <a:r>
              <a:rPr lang="en-US" sz="825" dirty="0"/>
              <a:t>         -l STR   only output reads in library STR [null]</a:t>
            </a:r>
          </a:p>
          <a:p>
            <a:pPr marL="0" indent="0">
              <a:buNone/>
            </a:pPr>
            <a:r>
              <a:rPr lang="en-US" sz="825" dirty="0"/>
              <a:t>         -r STR   only output reads in read group STR [null]</a:t>
            </a:r>
          </a:p>
          <a:p>
            <a:pPr marL="0" indent="0">
              <a:buNone/>
            </a:pPr>
            <a:r>
              <a:rPr lang="en-US" sz="825" dirty="0"/>
              <a:t>         -s FLOAT fraction of templates to subsample; integer part as seed [-1]</a:t>
            </a:r>
          </a:p>
          <a:p>
            <a:pPr marL="0" indent="0">
              <a:buNone/>
            </a:pPr>
            <a:r>
              <a:rPr lang="en-US" sz="825" dirty="0"/>
              <a:t>         -?       longer help</a:t>
            </a:r>
          </a:p>
          <a:p>
            <a:pPr marL="0" indent="0">
              <a:buNone/>
            </a:pP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14057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1118616" y="4256625"/>
            <a:ext cx="58860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 err="1"/>
              <a:t>Chrom</a:t>
            </a:r>
            <a:endParaRPr lang="en-US" sz="1350" dirty="0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1124016" y="4483528"/>
            <a:ext cx="67500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/>
              <a:t>Position</a:t>
            </a:r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1707216" y="4268310"/>
            <a:ext cx="36396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/>
          <a:p>
            <a:r>
              <a:rPr lang="en-US" sz="1350" dirty="0">
                <a:solidFill>
                  <a:srgbClr val="000000"/>
                </a:solidFill>
              </a:rPr>
              <a:t>Ref</a:t>
            </a: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1761180" y="4675830"/>
            <a:ext cx="79488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/>
              <a:t>Coverage</a:t>
            </a: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2313096" y="4298749"/>
            <a:ext cx="95040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/>
              <a:t>Read bases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3693158" y="4298749"/>
            <a:ext cx="72684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/>
              <a:t>Qualities</a:t>
            </a:r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 flipV="1">
            <a:off x="1962526" y="4256624"/>
            <a:ext cx="291173" cy="4972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Pileup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616" y="943862"/>
            <a:ext cx="6858000" cy="33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7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– the other tool 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402" y="857250"/>
            <a:ext cx="2000174" cy="4166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268" y="857250"/>
            <a:ext cx="2618365" cy="42403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7024" y="4885121"/>
            <a:ext cx="2318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picard.sourceforge.net</a:t>
            </a:r>
            <a:r>
              <a:rPr lang="en-US" sz="1350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1883272" y="1722314"/>
            <a:ext cx="1164694" cy="1579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4886268" y="1722314"/>
            <a:ext cx="1164694" cy="1579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9242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CB50-4864-7C44-B964-14E816E7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Hs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9049B-9A43-9B44-802D-1314E4AA5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to targeted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07789-8ED6-1C46-9BC8-A8E37F0EAF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48" y="2708405"/>
            <a:ext cx="5608320" cy="2071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08A-C31C-9B4C-99B8-6D834098E2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48" y="1525395"/>
            <a:ext cx="5608320" cy="7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79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REFINEMENT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BAM </a:t>
            </a:r>
            <a:r>
              <a:rPr lang="en-US" dirty="0" err="1"/>
              <a:t>postprocessing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Best Practice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6" y="857250"/>
            <a:ext cx="7723667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1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848" y="980616"/>
            <a:ext cx="2869808" cy="39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449" y="1230952"/>
            <a:ext cx="5717982" cy="377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7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269" y="1231674"/>
            <a:ext cx="6033831" cy="39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1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83" y="1356686"/>
            <a:ext cx="5061608" cy="37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2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85070-35CD-5142-9595-A0CCB93AD2A2}"/>
              </a:ext>
            </a:extLst>
          </p:cNvPr>
          <p:cNvSpPr txBox="1"/>
          <p:nvPr/>
        </p:nvSpPr>
        <p:spPr>
          <a:xfrm>
            <a:off x="914400" y="104151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82743-CE64-A64B-B39A-18F2CFC654DF}"/>
              </a:ext>
            </a:extLst>
          </p:cNvPr>
          <p:cNvSpPr txBox="1"/>
          <p:nvPr/>
        </p:nvSpPr>
        <p:spPr>
          <a:xfrm>
            <a:off x="4239125" y="10467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3941-0E06-A747-85E7-384FAD4F9724}"/>
              </a:ext>
            </a:extLst>
          </p:cNvPr>
          <p:cNvSpPr txBox="1"/>
          <p:nvPr/>
        </p:nvSpPr>
        <p:spPr>
          <a:xfrm>
            <a:off x="7620000" y="1041519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49B58-8902-3E4C-8A55-A779BB27264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90318" y="12192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2654F2-BB90-B24E-BB5D-70BF5AFFE72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76800" y="1226185"/>
            <a:ext cx="2743200" cy="5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16B12D-F5DE-0A4F-8C44-19F237CB5A59}"/>
              </a:ext>
            </a:extLst>
          </p:cNvPr>
          <p:cNvSpPr txBox="1"/>
          <p:nvPr/>
        </p:nvSpPr>
        <p:spPr>
          <a:xfrm>
            <a:off x="875557" y="691723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sample calling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B1C653-90E8-7F43-BF17-5888240A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Quality Recalibration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857250"/>
            <a:ext cx="1909571" cy="4285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96" y="1523619"/>
            <a:ext cx="1914525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96" y="2146548"/>
            <a:ext cx="4111364" cy="1419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4621" y="4855071"/>
            <a:ext cx="1615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DePristo</a:t>
            </a:r>
            <a:r>
              <a:rPr lang="en-US" sz="1350" i="1" dirty="0"/>
              <a:t> et al (2011)</a:t>
            </a:r>
          </a:p>
        </p:txBody>
      </p:sp>
    </p:spTree>
    <p:extLst>
      <p:ext uri="{BB962C8B-B14F-4D97-AF65-F5344CB8AC3E}">
        <p14:creationId xmlns:p14="http://schemas.microsoft.com/office/powerpoint/2010/main" val="1896412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VISUALISATION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88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1298520" y="4821626"/>
            <a:ext cx="2643840" cy="197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39014" rIns="61229" bIns="306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975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7287" y="964001"/>
            <a:ext cx="6677250" cy="3857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 Genome Viewer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55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1298520" y="4821626"/>
            <a:ext cx="2643840" cy="197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39014" rIns="61229" bIns="306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975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7070" y="1146279"/>
            <a:ext cx="5897167" cy="3228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 Genome Viewer</a:t>
            </a:r>
          </a:p>
        </p:txBody>
      </p:sp>
    </p:spTree>
    <p:extLst>
      <p:ext uri="{BB962C8B-B14F-4D97-AF65-F5344CB8AC3E}">
        <p14:creationId xmlns:p14="http://schemas.microsoft.com/office/powerpoint/2010/main" val="987068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SNV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GATK/VARSCAN</a:t>
            </a:r>
          </a:p>
        </p:txBody>
      </p:sp>
    </p:spTree>
    <p:extLst>
      <p:ext uri="{BB962C8B-B14F-4D97-AF65-F5344CB8AC3E}">
        <p14:creationId xmlns:p14="http://schemas.microsoft.com/office/powerpoint/2010/main" val="2964767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Haplotype Caller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7AA0DF-8923-9042-A345-3624DD49F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058FF-03DE-5B4C-90C0-81E33F5563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57250"/>
            <a:ext cx="8290560" cy="38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0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Haplotype Caller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642E6-2C0F-7749-8BE6-0B6F083B77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216" y="933831"/>
            <a:ext cx="6467568" cy="41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69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Haplotype Caller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2F455-90CC-4047-8880-93795CFC7B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03" y="857250"/>
            <a:ext cx="7734993" cy="3092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5A642-FD2D-D342-8462-4DC86ACC5D55}"/>
              </a:ext>
            </a:extLst>
          </p:cNvPr>
          <p:cNvSpPr txBox="1"/>
          <p:nvPr/>
        </p:nvSpPr>
        <p:spPr>
          <a:xfrm>
            <a:off x="3395887" y="4230624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Haplotypes &gt; Alleles</a:t>
            </a:r>
          </a:p>
        </p:txBody>
      </p:sp>
    </p:spTree>
    <p:extLst>
      <p:ext uri="{BB962C8B-B14F-4D97-AF65-F5344CB8AC3E}">
        <p14:creationId xmlns:p14="http://schemas.microsoft.com/office/powerpoint/2010/main" val="1009715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Haplotype Caller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5A642-FD2D-D342-8462-4DC86ACC5D55}"/>
              </a:ext>
            </a:extLst>
          </p:cNvPr>
          <p:cNvSpPr txBox="1"/>
          <p:nvPr/>
        </p:nvSpPr>
        <p:spPr>
          <a:xfrm>
            <a:off x="3261775" y="4474464"/>
            <a:ext cx="315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Alleles &gt; Genotype 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70AFA-99FA-694F-8062-7125671168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529" y="857251"/>
            <a:ext cx="6953572" cy="35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15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3ACE4-027C-1141-80D9-7CABD126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Mutect2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5FB28-3149-E148-811C-D580756B9B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33671"/>
            <a:ext cx="9202104" cy="41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85070-35CD-5142-9595-A0CCB93AD2A2}"/>
              </a:ext>
            </a:extLst>
          </p:cNvPr>
          <p:cNvSpPr txBox="1"/>
          <p:nvPr/>
        </p:nvSpPr>
        <p:spPr>
          <a:xfrm>
            <a:off x="914400" y="104151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82743-CE64-A64B-B39A-18F2CFC654DF}"/>
              </a:ext>
            </a:extLst>
          </p:cNvPr>
          <p:cNvSpPr txBox="1"/>
          <p:nvPr/>
        </p:nvSpPr>
        <p:spPr>
          <a:xfrm>
            <a:off x="4239125" y="10467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3941-0E06-A747-85E7-384FAD4F9724}"/>
              </a:ext>
            </a:extLst>
          </p:cNvPr>
          <p:cNvSpPr txBox="1"/>
          <p:nvPr/>
        </p:nvSpPr>
        <p:spPr>
          <a:xfrm>
            <a:off x="7620000" y="1041519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49B58-8902-3E4C-8A55-A779BB27264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90318" y="12192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2654F2-BB90-B24E-BB5D-70BF5AFFE72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76800" y="1226185"/>
            <a:ext cx="2743200" cy="5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7DDD9E-9105-1547-8D42-519BC78617B9}"/>
              </a:ext>
            </a:extLst>
          </p:cNvPr>
          <p:cNvSpPr txBox="1"/>
          <p:nvPr/>
        </p:nvSpPr>
        <p:spPr>
          <a:xfrm>
            <a:off x="914400" y="2860318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988DE-4A7F-254D-A5FD-8AFC0874783C}"/>
              </a:ext>
            </a:extLst>
          </p:cNvPr>
          <p:cNvSpPr txBox="1"/>
          <p:nvPr/>
        </p:nvSpPr>
        <p:spPr>
          <a:xfrm>
            <a:off x="4239125" y="2865517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28A7D-D996-9F4C-BD8A-F4750BDFD298}"/>
              </a:ext>
            </a:extLst>
          </p:cNvPr>
          <p:cNvSpPr txBox="1"/>
          <p:nvPr/>
        </p:nvSpPr>
        <p:spPr>
          <a:xfrm>
            <a:off x="7620000" y="3722133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90706C-18EF-8C40-A61D-B45290CF9B7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690318" y="3037999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8DA104-2ECB-9C48-871E-29FFA6FF586F}"/>
              </a:ext>
            </a:extLst>
          </p:cNvPr>
          <p:cNvSpPr txBox="1"/>
          <p:nvPr/>
        </p:nvSpPr>
        <p:spPr>
          <a:xfrm>
            <a:off x="914400" y="3391734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C3A664-EF80-E544-9C28-C84085012DFA}"/>
              </a:ext>
            </a:extLst>
          </p:cNvPr>
          <p:cNvSpPr txBox="1"/>
          <p:nvPr/>
        </p:nvSpPr>
        <p:spPr>
          <a:xfrm>
            <a:off x="4239125" y="3396933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9170B-4FC6-2D46-A2DC-232FB1A9D1E5}"/>
              </a:ext>
            </a:extLst>
          </p:cNvPr>
          <p:cNvSpPr txBox="1"/>
          <p:nvPr/>
        </p:nvSpPr>
        <p:spPr>
          <a:xfrm>
            <a:off x="914400" y="3917951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81BFF-F55C-5D4B-85C6-47F667DF427E}"/>
              </a:ext>
            </a:extLst>
          </p:cNvPr>
          <p:cNvSpPr txBox="1"/>
          <p:nvPr/>
        </p:nvSpPr>
        <p:spPr>
          <a:xfrm>
            <a:off x="4239125" y="3923150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18BAC-2B6E-B744-B3A4-8CF1C4627A68}"/>
              </a:ext>
            </a:extLst>
          </p:cNvPr>
          <p:cNvSpPr txBox="1"/>
          <p:nvPr/>
        </p:nvSpPr>
        <p:spPr>
          <a:xfrm>
            <a:off x="914400" y="443896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E4CDD-A564-E540-BF41-1CF8E0376FE4}"/>
              </a:ext>
            </a:extLst>
          </p:cNvPr>
          <p:cNvSpPr txBox="1"/>
          <p:nvPr/>
        </p:nvSpPr>
        <p:spPr>
          <a:xfrm>
            <a:off x="4239125" y="444416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746EE9-030C-1144-B29B-61E5A0F4285C}"/>
              </a:ext>
            </a:extLst>
          </p:cNvPr>
          <p:cNvCxnSpPr>
            <a:cxnSpLocks/>
          </p:cNvCxnSpPr>
          <p:nvPr/>
        </p:nvCxnSpPr>
        <p:spPr>
          <a:xfrm>
            <a:off x="1690317" y="35764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107649-0A84-4844-A8BD-CFC6C98EB1C8}"/>
              </a:ext>
            </a:extLst>
          </p:cNvPr>
          <p:cNvCxnSpPr>
            <a:cxnSpLocks/>
          </p:cNvCxnSpPr>
          <p:nvPr/>
        </p:nvCxnSpPr>
        <p:spPr>
          <a:xfrm>
            <a:off x="1690317" y="4096525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EE0B4B-CF3A-BF44-BA86-EEA670085DD5}"/>
              </a:ext>
            </a:extLst>
          </p:cNvPr>
          <p:cNvCxnSpPr>
            <a:cxnSpLocks/>
          </p:cNvCxnSpPr>
          <p:nvPr/>
        </p:nvCxnSpPr>
        <p:spPr>
          <a:xfrm>
            <a:off x="1690316" y="4604466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5227C20-0631-F742-99BC-8B9F89F60B5B}"/>
              </a:ext>
            </a:extLst>
          </p:cNvPr>
          <p:cNvCxnSpPr>
            <a:endCxn id="17" idx="1"/>
          </p:cNvCxnSpPr>
          <p:nvPr/>
        </p:nvCxnSpPr>
        <p:spPr>
          <a:xfrm>
            <a:off x="4876800" y="3037999"/>
            <a:ext cx="2743200" cy="8688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9B9B503-2BB4-BA40-97A4-093CDD38978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76800" y="3581599"/>
            <a:ext cx="2743200" cy="3252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45F97CD-3547-E54B-AB13-515A8B0DE199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 flipV="1">
            <a:off x="4876800" y="3906799"/>
            <a:ext cx="2743200" cy="20101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B30E4FD-9238-4342-8654-2D17EFAF410E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 flipV="1">
            <a:off x="4876800" y="3906799"/>
            <a:ext cx="2743200" cy="722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990DB7-EF6B-1648-A157-290F9AFC36AF}"/>
              </a:ext>
            </a:extLst>
          </p:cNvPr>
          <p:cNvSpPr txBox="1"/>
          <p:nvPr/>
        </p:nvSpPr>
        <p:spPr>
          <a:xfrm>
            <a:off x="833120" y="2418179"/>
            <a:ext cx="208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/ joint calling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16B12D-F5DE-0A4F-8C44-19F237CB5A59}"/>
              </a:ext>
            </a:extLst>
          </p:cNvPr>
          <p:cNvSpPr txBox="1"/>
          <p:nvPr/>
        </p:nvSpPr>
        <p:spPr>
          <a:xfrm>
            <a:off x="875557" y="691723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sample calling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AA390B-5944-684F-A946-81BFCE49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857251"/>
            <a:ext cx="6172200" cy="3265170"/>
          </a:xfrm>
        </p:spPr>
        <p:txBody>
          <a:bodyPr>
            <a:noAutofit/>
          </a:bodyPr>
          <a:lstStyle/>
          <a:p>
            <a:r>
              <a:rPr lang="en-US" sz="1800" dirty="0"/>
              <a:t>Compare Normal and Tumor directly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Results</a:t>
            </a:r>
          </a:p>
          <a:p>
            <a:pPr lvl="1"/>
            <a:r>
              <a:rPr lang="en-US" sz="1500" dirty="0"/>
              <a:t>Germline: Present in both</a:t>
            </a:r>
          </a:p>
          <a:p>
            <a:pPr lvl="1"/>
            <a:r>
              <a:rPr lang="en-US" sz="1500" dirty="0"/>
              <a:t>Somatic: Present in Tumor only</a:t>
            </a:r>
          </a:p>
          <a:p>
            <a:pPr lvl="1"/>
            <a:r>
              <a:rPr lang="en-US" sz="1500" dirty="0"/>
              <a:t>Loss of Heterozygosity: Missed Het in the tumor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980" y="1628775"/>
            <a:ext cx="4267200" cy="714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6929" y="1920597"/>
            <a:ext cx="13254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Fisher Exact 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9272" y="4866501"/>
            <a:ext cx="15220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Kobolt</a:t>
            </a:r>
            <a:r>
              <a:rPr lang="en-US" sz="1350" i="1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242488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Filters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41" y="857250"/>
            <a:ext cx="6822917" cy="38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7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FBB6D-12B0-5E46-8E96-AC28BA57E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01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format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1" y="1005840"/>
            <a:ext cx="8179090" cy="357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15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format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02" y="1158947"/>
            <a:ext cx="8434996" cy="336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030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lexicon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8B62C-B90D-094B-90DF-7313ED1FED83}"/>
              </a:ext>
            </a:extLst>
          </p:cNvPr>
          <p:cNvSpPr txBox="1"/>
          <p:nvPr/>
        </p:nvSpPr>
        <p:spPr>
          <a:xfrm>
            <a:off x="675064" y="857250"/>
            <a:ext cx="8011736" cy="507831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/>
              <a:t>GT	genotypes</a:t>
            </a:r>
          </a:p>
          <a:p>
            <a:r>
              <a:rPr lang="en-US" dirty="0"/>
              <a:t>GQ	genotype quality (PHRED scale)</a:t>
            </a:r>
          </a:p>
          <a:p>
            <a:r>
              <a:rPr lang="en-US" dirty="0"/>
              <a:t>AD	A1,A2: allelic depth</a:t>
            </a:r>
          </a:p>
          <a:p>
            <a:r>
              <a:rPr lang="en-US" dirty="0"/>
              <a:t>DP	total depth (across all samples)</a:t>
            </a:r>
          </a:p>
          <a:p>
            <a:r>
              <a:rPr lang="en-US" dirty="0"/>
              <a:t>FS	Fisher strand bias (PHRED scale)</a:t>
            </a:r>
          </a:p>
          <a:p>
            <a:r>
              <a:rPr lang="en-US" dirty="0"/>
              <a:t>AF	(</a:t>
            </a:r>
            <a:r>
              <a:rPr lang="en-US" dirty="0" err="1"/>
              <a:t>x,y,z</a:t>
            </a:r>
            <a:r>
              <a:rPr lang="en-US" dirty="0"/>
              <a:t>) Allele Frequency for each alternate allele</a:t>
            </a:r>
          </a:p>
          <a:p>
            <a:r>
              <a:rPr lang="en-US" dirty="0"/>
              <a:t>AC	Allelic Count</a:t>
            </a:r>
          </a:p>
          <a:p>
            <a:r>
              <a:rPr lang="en-US" dirty="0"/>
              <a:t>AN	Number of alleles</a:t>
            </a:r>
          </a:p>
          <a:p>
            <a:r>
              <a:rPr lang="en-US" dirty="0"/>
              <a:t>QD	Quality by Depth</a:t>
            </a:r>
          </a:p>
          <a:p>
            <a:r>
              <a:rPr lang="en-US" dirty="0"/>
              <a:t>DP4: coverage for </a:t>
            </a:r>
            <a:r>
              <a:rPr lang="en-US" dirty="0" err="1"/>
              <a:t>Ref+,Ref-,Alt+,Alt</a:t>
            </a:r>
            <a:r>
              <a:rPr lang="en-US" dirty="0"/>
              <a:t>-</a:t>
            </a:r>
          </a:p>
          <a:p>
            <a:r>
              <a:rPr lang="en-US" dirty="0"/>
              <a:t>(SS,SSC,…)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Key orders of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3-5M SNP in the human genome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30-50k in a human exome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1:7 </a:t>
            </a:r>
            <a:r>
              <a:rPr lang="en-US" dirty="0" err="1"/>
              <a:t>indel:snp</a:t>
            </a:r>
            <a:r>
              <a:rPr lang="en-US" dirty="0"/>
              <a:t> ratio in human germlines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/Tv ratio 2-2.1 (~2.8-3 in coding)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somatic variants 0.1/Mb to 100+/Mb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AFD3E-E189-094A-8695-606CCE6C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18" y="3030069"/>
            <a:ext cx="1894458" cy="18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64E-A0BF-1A44-9E74-33A65262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warnings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3EBEE-657B-CE4D-B899-32A92458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69" y="1284166"/>
            <a:ext cx="66040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4F285-81C9-4B49-9B65-AF4AC48F78A2}"/>
              </a:ext>
            </a:extLst>
          </p:cNvPr>
          <p:cNvSpPr txBox="1"/>
          <p:nvPr/>
        </p:nvSpPr>
        <p:spPr>
          <a:xfrm>
            <a:off x="0" y="4835723"/>
            <a:ext cx="155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Krusche</a:t>
            </a:r>
            <a:r>
              <a:rPr lang="en-US" sz="1400" i="1" dirty="0"/>
              <a:t>  et al 2019</a:t>
            </a:r>
          </a:p>
        </p:txBody>
      </p:sp>
    </p:spTree>
    <p:extLst>
      <p:ext uri="{BB962C8B-B14F-4D97-AF65-F5344CB8AC3E}">
        <p14:creationId xmlns:p14="http://schemas.microsoft.com/office/powerpoint/2010/main" val="2616128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64E-A0BF-1A44-9E74-33A65262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warnings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2522-87D8-5F41-8C0B-BEC4D932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441450"/>
            <a:ext cx="6578600" cy="226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F9CF2-62D2-724D-95AD-A7F211DD713D}"/>
              </a:ext>
            </a:extLst>
          </p:cNvPr>
          <p:cNvSpPr txBox="1"/>
          <p:nvPr/>
        </p:nvSpPr>
        <p:spPr>
          <a:xfrm>
            <a:off x="0" y="4835723"/>
            <a:ext cx="155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Krusche</a:t>
            </a:r>
            <a:r>
              <a:rPr lang="en-US" sz="1400" i="1" dirty="0"/>
              <a:t>  et al 2019</a:t>
            </a:r>
          </a:p>
        </p:txBody>
      </p:sp>
    </p:spTree>
    <p:extLst>
      <p:ext uri="{BB962C8B-B14F-4D97-AF65-F5344CB8AC3E}">
        <p14:creationId xmlns:p14="http://schemas.microsoft.com/office/powerpoint/2010/main" val="3157888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64E-A0BF-1A44-9E74-33A65262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warnings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701C5-0ADF-3645-87FD-FAF3B199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555750"/>
            <a:ext cx="6540500" cy="20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B74B7-EF6E-2A41-86A7-F15E79AD68A6}"/>
              </a:ext>
            </a:extLst>
          </p:cNvPr>
          <p:cNvSpPr txBox="1"/>
          <p:nvPr/>
        </p:nvSpPr>
        <p:spPr>
          <a:xfrm>
            <a:off x="0" y="4835723"/>
            <a:ext cx="155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Krusche</a:t>
            </a:r>
            <a:r>
              <a:rPr lang="en-US" sz="1400" i="1" dirty="0"/>
              <a:t>  et al 2019</a:t>
            </a:r>
          </a:p>
        </p:txBody>
      </p:sp>
    </p:spTree>
    <p:extLst>
      <p:ext uri="{BB962C8B-B14F-4D97-AF65-F5344CB8AC3E}">
        <p14:creationId xmlns:p14="http://schemas.microsoft.com/office/powerpoint/2010/main" val="1470675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64E-A0BF-1A44-9E74-33A65262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warnings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05C31-9CB5-4F4C-96BE-D12CA425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04412"/>
            <a:ext cx="6578600" cy="340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AAB81-E45C-DA45-B13A-AE4525C23BEE}"/>
              </a:ext>
            </a:extLst>
          </p:cNvPr>
          <p:cNvSpPr txBox="1"/>
          <p:nvPr/>
        </p:nvSpPr>
        <p:spPr>
          <a:xfrm>
            <a:off x="0" y="4835723"/>
            <a:ext cx="155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Krusche</a:t>
            </a:r>
            <a:r>
              <a:rPr lang="en-US" sz="1400" i="1" dirty="0"/>
              <a:t>  et al 2019</a:t>
            </a:r>
          </a:p>
        </p:txBody>
      </p:sp>
    </p:spTree>
    <p:extLst>
      <p:ext uri="{BB962C8B-B14F-4D97-AF65-F5344CB8AC3E}">
        <p14:creationId xmlns:p14="http://schemas.microsoft.com/office/powerpoint/2010/main" val="199643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85070-35CD-5142-9595-A0CCB93AD2A2}"/>
              </a:ext>
            </a:extLst>
          </p:cNvPr>
          <p:cNvSpPr txBox="1"/>
          <p:nvPr/>
        </p:nvSpPr>
        <p:spPr>
          <a:xfrm>
            <a:off x="914400" y="104151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82743-CE64-A64B-B39A-18F2CFC654DF}"/>
              </a:ext>
            </a:extLst>
          </p:cNvPr>
          <p:cNvSpPr txBox="1"/>
          <p:nvPr/>
        </p:nvSpPr>
        <p:spPr>
          <a:xfrm>
            <a:off x="4239125" y="10467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3941-0E06-A747-85E7-384FAD4F9724}"/>
              </a:ext>
            </a:extLst>
          </p:cNvPr>
          <p:cNvSpPr txBox="1"/>
          <p:nvPr/>
        </p:nvSpPr>
        <p:spPr>
          <a:xfrm>
            <a:off x="7620000" y="1041519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49B58-8902-3E4C-8A55-A779BB27264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90318" y="12192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2654F2-BB90-B24E-BB5D-70BF5AFFE72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76800" y="1226185"/>
            <a:ext cx="2743200" cy="5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7DDD9E-9105-1547-8D42-519BC78617B9}"/>
              </a:ext>
            </a:extLst>
          </p:cNvPr>
          <p:cNvSpPr txBox="1"/>
          <p:nvPr/>
        </p:nvSpPr>
        <p:spPr>
          <a:xfrm>
            <a:off x="914400" y="2860318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988DE-4A7F-254D-A5FD-8AFC0874783C}"/>
              </a:ext>
            </a:extLst>
          </p:cNvPr>
          <p:cNvSpPr txBox="1"/>
          <p:nvPr/>
        </p:nvSpPr>
        <p:spPr>
          <a:xfrm>
            <a:off x="2800723" y="28603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28A7D-D996-9F4C-BD8A-F4750BDFD298}"/>
              </a:ext>
            </a:extLst>
          </p:cNvPr>
          <p:cNvSpPr txBox="1"/>
          <p:nvPr/>
        </p:nvSpPr>
        <p:spPr>
          <a:xfrm>
            <a:off x="7620000" y="3722133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90706C-18EF-8C40-A61D-B45290CF9B7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690318" y="3044984"/>
            <a:ext cx="1110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8DA104-2ECB-9C48-871E-29FFA6FF586F}"/>
              </a:ext>
            </a:extLst>
          </p:cNvPr>
          <p:cNvSpPr txBox="1"/>
          <p:nvPr/>
        </p:nvSpPr>
        <p:spPr>
          <a:xfrm>
            <a:off x="914400" y="3391734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C3A664-EF80-E544-9C28-C84085012DFA}"/>
              </a:ext>
            </a:extLst>
          </p:cNvPr>
          <p:cNvSpPr txBox="1"/>
          <p:nvPr/>
        </p:nvSpPr>
        <p:spPr>
          <a:xfrm>
            <a:off x="2800723" y="3391734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9170B-4FC6-2D46-A2DC-232FB1A9D1E5}"/>
              </a:ext>
            </a:extLst>
          </p:cNvPr>
          <p:cNvSpPr txBox="1"/>
          <p:nvPr/>
        </p:nvSpPr>
        <p:spPr>
          <a:xfrm>
            <a:off x="914400" y="3917951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81BFF-F55C-5D4B-85C6-47F667DF427E}"/>
              </a:ext>
            </a:extLst>
          </p:cNvPr>
          <p:cNvSpPr txBox="1"/>
          <p:nvPr/>
        </p:nvSpPr>
        <p:spPr>
          <a:xfrm>
            <a:off x="2800723" y="3917951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18BAC-2B6E-B744-B3A4-8CF1C4627A68}"/>
              </a:ext>
            </a:extLst>
          </p:cNvPr>
          <p:cNvSpPr txBox="1"/>
          <p:nvPr/>
        </p:nvSpPr>
        <p:spPr>
          <a:xfrm>
            <a:off x="914400" y="443896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E4CDD-A564-E540-BF41-1CF8E0376FE4}"/>
              </a:ext>
            </a:extLst>
          </p:cNvPr>
          <p:cNvSpPr txBox="1"/>
          <p:nvPr/>
        </p:nvSpPr>
        <p:spPr>
          <a:xfrm>
            <a:off x="2800723" y="4438969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746EE9-030C-1144-B29B-61E5A0F4285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690318" y="3576400"/>
            <a:ext cx="1110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107649-0A84-4844-A8BD-CFC6C98EB1C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690317" y="4096525"/>
            <a:ext cx="1110406" cy="6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EE0B4B-CF3A-BF44-BA86-EEA670085DD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690316" y="4604466"/>
            <a:ext cx="1110407" cy="19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5227C20-0631-F742-99BC-8B9F89F60B5B}"/>
              </a:ext>
            </a:extLst>
          </p:cNvPr>
          <p:cNvCxnSpPr>
            <a:cxnSpLocks/>
            <a:stCxn id="38" idx="3"/>
            <a:endCxn id="17" idx="1"/>
          </p:cNvCxnSpPr>
          <p:nvPr/>
        </p:nvCxnSpPr>
        <p:spPr>
          <a:xfrm>
            <a:off x="5721672" y="3044984"/>
            <a:ext cx="1898328" cy="861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9B9B503-2BB4-BA40-97A4-093CDD38978C}"/>
              </a:ext>
            </a:extLst>
          </p:cNvPr>
          <p:cNvCxnSpPr>
            <a:cxnSpLocks/>
            <a:stCxn id="39" idx="3"/>
            <a:endCxn id="17" idx="1"/>
          </p:cNvCxnSpPr>
          <p:nvPr/>
        </p:nvCxnSpPr>
        <p:spPr>
          <a:xfrm>
            <a:off x="5721672" y="3576400"/>
            <a:ext cx="1898328" cy="330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45F97CD-3547-E54B-AB13-515A8B0DE199}"/>
              </a:ext>
            </a:extLst>
          </p:cNvPr>
          <p:cNvCxnSpPr>
            <a:cxnSpLocks/>
            <a:stCxn id="40" idx="3"/>
            <a:endCxn id="17" idx="1"/>
          </p:cNvCxnSpPr>
          <p:nvPr/>
        </p:nvCxnSpPr>
        <p:spPr>
          <a:xfrm flipV="1">
            <a:off x="5721672" y="3906799"/>
            <a:ext cx="1898328" cy="1958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B30E4FD-9238-4342-8654-2D17EFAF410E}"/>
              </a:ext>
            </a:extLst>
          </p:cNvPr>
          <p:cNvCxnSpPr>
            <a:cxnSpLocks/>
            <a:stCxn id="41" idx="3"/>
            <a:endCxn id="17" idx="1"/>
          </p:cNvCxnSpPr>
          <p:nvPr/>
        </p:nvCxnSpPr>
        <p:spPr>
          <a:xfrm flipV="1">
            <a:off x="5721672" y="3906799"/>
            <a:ext cx="1898328" cy="7168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990DB7-EF6B-1648-A157-290F9AFC36AF}"/>
              </a:ext>
            </a:extLst>
          </p:cNvPr>
          <p:cNvSpPr txBox="1"/>
          <p:nvPr/>
        </p:nvSpPr>
        <p:spPr>
          <a:xfrm>
            <a:off x="833120" y="2418179"/>
            <a:ext cx="208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/ joint calling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16B12D-F5DE-0A4F-8C44-19F237CB5A59}"/>
              </a:ext>
            </a:extLst>
          </p:cNvPr>
          <p:cNvSpPr txBox="1"/>
          <p:nvPr/>
        </p:nvSpPr>
        <p:spPr>
          <a:xfrm>
            <a:off x="875557" y="691723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sample calling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0B9FE8-5C71-704D-BDC4-C675D0396ACE}"/>
              </a:ext>
            </a:extLst>
          </p:cNvPr>
          <p:cNvSpPr txBox="1"/>
          <p:nvPr/>
        </p:nvSpPr>
        <p:spPr>
          <a:xfrm>
            <a:off x="5083997" y="28603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53AB9F-1A53-E846-9111-8C4DC3F2CDBA}"/>
              </a:ext>
            </a:extLst>
          </p:cNvPr>
          <p:cNvSpPr txBox="1"/>
          <p:nvPr/>
        </p:nvSpPr>
        <p:spPr>
          <a:xfrm>
            <a:off x="5083997" y="3391734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42EA94-5D09-2D40-A9CA-37A7A59C51EF}"/>
              </a:ext>
            </a:extLst>
          </p:cNvPr>
          <p:cNvSpPr txBox="1"/>
          <p:nvPr/>
        </p:nvSpPr>
        <p:spPr>
          <a:xfrm>
            <a:off x="5083997" y="3917951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A3F960-3106-2C44-8C83-849A4759C58C}"/>
              </a:ext>
            </a:extLst>
          </p:cNvPr>
          <p:cNvSpPr txBox="1"/>
          <p:nvPr/>
        </p:nvSpPr>
        <p:spPr>
          <a:xfrm>
            <a:off x="5083997" y="4438969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B7633F-0A83-8D45-AC93-5B61BDB842AD}"/>
              </a:ext>
            </a:extLst>
          </p:cNvPr>
          <p:cNvSpPr txBox="1"/>
          <p:nvPr/>
        </p:nvSpPr>
        <p:spPr>
          <a:xfrm>
            <a:off x="3684858" y="3485962"/>
            <a:ext cx="115267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Group re-alignment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5B63411-A8B0-0E40-9162-C8E818A88CF0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>
            <a:off x="3438398" y="3044984"/>
            <a:ext cx="246460" cy="764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F47561-09FE-0E4A-B59B-DB7A60146CC8}"/>
              </a:ext>
            </a:extLst>
          </p:cNvPr>
          <p:cNvCxnSpPr>
            <a:cxnSpLocks/>
            <a:stCxn id="21" idx="3"/>
            <a:endCxn id="48" idx="1"/>
          </p:cNvCxnSpPr>
          <p:nvPr/>
        </p:nvCxnSpPr>
        <p:spPr>
          <a:xfrm>
            <a:off x="3438398" y="3576400"/>
            <a:ext cx="246460" cy="232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93A9A2-37F3-DC43-937C-98FE5A233F31}"/>
              </a:ext>
            </a:extLst>
          </p:cNvPr>
          <p:cNvCxnSpPr>
            <a:cxnSpLocks/>
            <a:stCxn id="23" idx="3"/>
            <a:endCxn id="48" idx="1"/>
          </p:cNvCxnSpPr>
          <p:nvPr/>
        </p:nvCxnSpPr>
        <p:spPr>
          <a:xfrm flipV="1">
            <a:off x="3438398" y="3809128"/>
            <a:ext cx="246460" cy="293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05C3351-5376-3E44-8D40-0ACF8BE728AF}"/>
              </a:ext>
            </a:extLst>
          </p:cNvPr>
          <p:cNvCxnSpPr>
            <a:cxnSpLocks/>
            <a:stCxn id="25" idx="3"/>
            <a:endCxn id="48" idx="1"/>
          </p:cNvCxnSpPr>
          <p:nvPr/>
        </p:nvCxnSpPr>
        <p:spPr>
          <a:xfrm flipV="1">
            <a:off x="3438398" y="3809128"/>
            <a:ext cx="246460" cy="814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5A6598-25B3-0F41-BD8F-AA28CC1E392C}"/>
              </a:ext>
            </a:extLst>
          </p:cNvPr>
          <p:cNvCxnSpPr>
            <a:cxnSpLocks/>
            <a:stCxn id="48" idx="3"/>
            <a:endCxn id="38" idx="1"/>
          </p:cNvCxnSpPr>
          <p:nvPr/>
        </p:nvCxnSpPr>
        <p:spPr>
          <a:xfrm flipV="1">
            <a:off x="4837537" y="3044984"/>
            <a:ext cx="246460" cy="764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ECEC02-CE2C-D047-8819-58CD32504D70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4837537" y="3576400"/>
            <a:ext cx="246460" cy="232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0EF391-D5B5-E840-BBF4-50CA7C9D48D2}"/>
              </a:ext>
            </a:extLst>
          </p:cNvPr>
          <p:cNvCxnSpPr>
            <a:cxnSpLocks/>
            <a:stCxn id="48" idx="3"/>
            <a:endCxn id="40" idx="1"/>
          </p:cNvCxnSpPr>
          <p:nvPr/>
        </p:nvCxnSpPr>
        <p:spPr>
          <a:xfrm>
            <a:off x="4837537" y="3809128"/>
            <a:ext cx="246460" cy="293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D8FD4CF-1B58-0F4C-8F00-77653D3D3A2F}"/>
              </a:ext>
            </a:extLst>
          </p:cNvPr>
          <p:cNvCxnSpPr>
            <a:cxnSpLocks/>
            <a:stCxn id="48" idx="3"/>
            <a:endCxn id="41" idx="1"/>
          </p:cNvCxnSpPr>
          <p:nvPr/>
        </p:nvCxnSpPr>
        <p:spPr>
          <a:xfrm>
            <a:off x="4837537" y="3809128"/>
            <a:ext cx="246460" cy="814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itle 76">
            <a:extLst>
              <a:ext uri="{FF2B5EF4-FFF2-40B4-BE49-F238E27FC236}">
                <a16:creationId xmlns:a16="http://schemas.microsoft.com/office/drawing/2014/main" id="{95457AEB-AD3F-6541-8218-039808BF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21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653" y="857250"/>
            <a:ext cx="6096000" cy="3886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BCFTOOLS</a:t>
            </a:r>
          </a:p>
        </p:txBody>
      </p:sp>
    </p:spTree>
    <p:extLst>
      <p:ext uri="{BB962C8B-B14F-4D97-AF65-F5344CB8AC3E}">
        <p14:creationId xmlns:p14="http://schemas.microsoft.com/office/powerpoint/2010/main" val="114487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483" y="776201"/>
            <a:ext cx="5133972" cy="43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71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VCFLib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43" y="968961"/>
            <a:ext cx="5923640" cy="403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0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31021"/>
            <a:ext cx="6858000" cy="25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84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Annotation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SNPEff</a:t>
            </a:r>
            <a:r>
              <a:rPr lang="en-US" dirty="0"/>
              <a:t> (Broad)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snpeff.sourceforge.net</a:t>
            </a:r>
            <a:endParaRPr lang="en-US" dirty="0"/>
          </a:p>
          <a:p>
            <a:r>
              <a:rPr lang="en-US" dirty="0"/>
              <a:t>VEP (Sanger)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/>
              <a:t>ANNOVAR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www.openbioinformatics.org</a:t>
            </a:r>
            <a:r>
              <a:rPr lang="en-US" dirty="0"/>
              <a:t>/</a:t>
            </a:r>
            <a:r>
              <a:rPr lang="en-US" dirty="0" err="1"/>
              <a:t>annovar</a:t>
            </a:r>
            <a:r>
              <a:rPr lang="en-US" dirty="0"/>
              <a:t>/</a:t>
            </a:r>
          </a:p>
          <a:p>
            <a:r>
              <a:rPr lang="en-US" dirty="0"/>
              <a:t>Variant Tools (database / Manipulation)</a:t>
            </a:r>
          </a:p>
          <a:p>
            <a:pPr lvl="1"/>
            <a:r>
              <a:rPr lang="en-US" dirty="0">
                <a:hlinkClick r:id="rId2"/>
              </a:rPr>
              <a:t>http://varianttools.sourceforge.net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552" y="4594622"/>
            <a:ext cx="44090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McCarty et al: http://</a:t>
            </a:r>
            <a:r>
              <a:rPr lang="en-US" sz="1350" dirty="0" err="1"/>
              <a:t>genomemedicine.com</a:t>
            </a:r>
            <a:r>
              <a:rPr lang="en-US" sz="1350" dirty="0"/>
              <a:t>/content/6/3/26</a:t>
            </a:r>
          </a:p>
        </p:txBody>
      </p:sp>
    </p:spTree>
    <p:extLst>
      <p:ext uri="{BB962C8B-B14F-4D97-AF65-F5344CB8AC3E}">
        <p14:creationId xmlns:p14="http://schemas.microsoft.com/office/powerpoint/2010/main" val="1292611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ANNOVAR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29" y="995750"/>
            <a:ext cx="6858000" cy="1763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03" y="2915244"/>
            <a:ext cx="6414427" cy="2228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2003" y="718750"/>
            <a:ext cx="18900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exonic_variant_function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18690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723900"/>
            <a:ext cx="6858000" cy="36927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7684" y="4657712"/>
            <a:ext cx="51062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McCarty et al: http://</a:t>
            </a:r>
            <a:r>
              <a:rPr lang="en-US" sz="1350" dirty="0" err="1"/>
              <a:t>genomemedicine.com</a:t>
            </a:r>
            <a:r>
              <a:rPr lang="en-US" sz="1350" dirty="0"/>
              <a:t>/content/6/3/26</a:t>
            </a:r>
          </a:p>
        </p:txBody>
      </p:sp>
      <p:sp>
        <p:nvSpPr>
          <p:cNvPr id="2" name="Rectangle 1"/>
          <p:cNvSpPr/>
          <p:nvPr/>
        </p:nvSpPr>
        <p:spPr>
          <a:xfrm>
            <a:off x="7473138" y="800709"/>
            <a:ext cx="527863" cy="36159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47621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196" y="857251"/>
            <a:ext cx="3508090" cy="37373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Compensating mutations</a:t>
            </a:r>
          </a:p>
          <a:p>
            <a:pPr marL="342900" lvl="1" indent="0">
              <a:buNone/>
            </a:pPr>
            <a:r>
              <a:rPr lang="en-US" i="1" dirty="0"/>
              <a:t>DNP or TNP need to be annotated together</a:t>
            </a:r>
          </a:p>
          <a:p>
            <a:pPr marL="342900" lvl="1" indent="0">
              <a:buNone/>
            </a:pPr>
            <a:endParaRPr lang="en-US" i="1" dirty="0"/>
          </a:p>
          <a:p>
            <a:pPr marL="342900" lvl="1" indent="0">
              <a:buNone/>
            </a:pPr>
            <a:r>
              <a:rPr lang="en-US" i="1" dirty="0"/>
              <a:t>Phase of Indels on the same haplotype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Partial effects</a:t>
            </a:r>
          </a:p>
          <a:p>
            <a:pPr marL="342900" lvl="1" indent="0">
              <a:buNone/>
            </a:pPr>
            <a:r>
              <a:rPr lang="en-US" i="1" dirty="0"/>
              <a:t>Mutation affecting one transcript only</a:t>
            </a:r>
          </a:p>
          <a:p>
            <a:r>
              <a:rPr lang="en-US" dirty="0"/>
              <a:t>Same gene</a:t>
            </a:r>
          </a:p>
          <a:p>
            <a:pPr marL="342900" lvl="1" indent="0">
              <a:buNone/>
            </a:pPr>
            <a:r>
              <a:rPr lang="en-US" i="1" dirty="0"/>
              <a:t>Unknown Loss of Function mutations affecting known cancer genes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0168" y="4935751"/>
            <a:ext cx="18870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Adapted from MacArthur et al, 2012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4013" y="1129141"/>
            <a:ext cx="3212059" cy="31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6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50"/>
            <a:ext cx="8229600" cy="428624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dbSNP			reference data base for human SNP</a:t>
            </a:r>
          </a:p>
          <a:p>
            <a:r>
              <a:rPr lang="en-US" dirty="0" err="1"/>
              <a:t>dbNSFP</a:t>
            </a:r>
            <a:r>
              <a:rPr lang="en-US" dirty="0"/>
              <a:t>			pre-annotated database of all substitution in </a:t>
            </a:r>
            <a:r>
              <a:rPr lang="en-US"/>
              <a:t>the genome</a:t>
            </a:r>
            <a:endParaRPr lang="en-US" dirty="0"/>
          </a:p>
          <a:p>
            <a:pPr lvl="1"/>
            <a:r>
              <a:rPr lang="en-US" dirty="0"/>
              <a:t>SIFT				pathogenic / deleterious prediction </a:t>
            </a:r>
          </a:p>
          <a:p>
            <a:pPr lvl="1"/>
            <a:r>
              <a:rPr lang="en-US" dirty="0" err="1"/>
              <a:t>MutationTaster</a:t>
            </a:r>
            <a:r>
              <a:rPr lang="en-US" dirty="0"/>
              <a:t> pathogenic / deleterious prediction</a:t>
            </a:r>
          </a:p>
          <a:p>
            <a:pPr lvl="1"/>
            <a:r>
              <a:rPr lang="en-US" dirty="0" err="1"/>
              <a:t>Polyphen</a:t>
            </a:r>
            <a:r>
              <a:rPr lang="en-US" dirty="0"/>
              <a:t> 		pathogenic / deleterious prediction</a:t>
            </a:r>
          </a:p>
          <a:p>
            <a:pPr lvl="1"/>
            <a:r>
              <a:rPr lang="en-US" dirty="0"/>
              <a:t>CADD			 pathogenic / deleterious prediction</a:t>
            </a:r>
          </a:p>
          <a:p>
            <a:r>
              <a:rPr lang="en-US" dirty="0"/>
              <a:t>COSMIC		database of somatic mutation in cancer</a:t>
            </a:r>
          </a:p>
          <a:p>
            <a:r>
              <a:rPr lang="en-US" dirty="0" err="1"/>
              <a:t>ClinVar</a:t>
            </a:r>
            <a:r>
              <a:rPr lang="en-US" dirty="0"/>
              <a:t>			interpreted clinically relevant variants (submitted by clinical)</a:t>
            </a:r>
          </a:p>
          <a:p>
            <a:r>
              <a:rPr lang="en-US" dirty="0"/>
              <a:t>ESP data		first large WES project (~3500)</a:t>
            </a:r>
          </a:p>
          <a:p>
            <a:r>
              <a:rPr lang="en-US" dirty="0"/>
              <a:t>1000G data	first large WGS sequencing project (~2000)</a:t>
            </a:r>
          </a:p>
          <a:p>
            <a:r>
              <a:rPr lang="en-US" dirty="0" err="1"/>
              <a:t>ExAC</a:t>
            </a:r>
            <a:r>
              <a:rPr lang="en-US" dirty="0"/>
              <a:t>			aggregated germline variants from WES (~65k)</a:t>
            </a:r>
          </a:p>
          <a:p>
            <a:r>
              <a:rPr lang="en-US" dirty="0"/>
              <a:t>GNOMAD		aggregated germline variants from WGS &amp; WES (125k + 15k)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6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85070-35CD-5142-9595-A0CCB93AD2A2}"/>
              </a:ext>
            </a:extLst>
          </p:cNvPr>
          <p:cNvSpPr txBox="1"/>
          <p:nvPr/>
        </p:nvSpPr>
        <p:spPr>
          <a:xfrm>
            <a:off x="914400" y="104151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82743-CE64-A64B-B39A-18F2CFC654DF}"/>
              </a:ext>
            </a:extLst>
          </p:cNvPr>
          <p:cNvSpPr txBox="1"/>
          <p:nvPr/>
        </p:nvSpPr>
        <p:spPr>
          <a:xfrm>
            <a:off x="4239125" y="10467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3941-0E06-A747-85E7-384FAD4F9724}"/>
              </a:ext>
            </a:extLst>
          </p:cNvPr>
          <p:cNvSpPr txBox="1"/>
          <p:nvPr/>
        </p:nvSpPr>
        <p:spPr>
          <a:xfrm>
            <a:off x="7620000" y="1041519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49B58-8902-3E4C-8A55-A779BB27264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90318" y="12192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2654F2-BB90-B24E-BB5D-70BF5AFFE72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76800" y="1226185"/>
            <a:ext cx="2743200" cy="5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7DDD9E-9105-1547-8D42-519BC78617B9}"/>
              </a:ext>
            </a:extLst>
          </p:cNvPr>
          <p:cNvSpPr txBox="1"/>
          <p:nvPr/>
        </p:nvSpPr>
        <p:spPr>
          <a:xfrm>
            <a:off x="914400" y="2860318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988DE-4A7F-254D-A5FD-8AFC0874783C}"/>
              </a:ext>
            </a:extLst>
          </p:cNvPr>
          <p:cNvSpPr txBox="1"/>
          <p:nvPr/>
        </p:nvSpPr>
        <p:spPr>
          <a:xfrm>
            <a:off x="4239125" y="2865517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28A7D-D996-9F4C-BD8A-F4750BDFD298}"/>
              </a:ext>
            </a:extLst>
          </p:cNvPr>
          <p:cNvSpPr txBox="1"/>
          <p:nvPr/>
        </p:nvSpPr>
        <p:spPr>
          <a:xfrm>
            <a:off x="6441400" y="3183713"/>
            <a:ext cx="65229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gVCF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90706C-18EF-8C40-A61D-B45290CF9B7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690318" y="3037999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8DA104-2ECB-9C48-871E-29FFA6FF586F}"/>
              </a:ext>
            </a:extLst>
          </p:cNvPr>
          <p:cNvSpPr txBox="1"/>
          <p:nvPr/>
        </p:nvSpPr>
        <p:spPr>
          <a:xfrm>
            <a:off x="914400" y="3391734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C3A664-EF80-E544-9C28-C84085012DFA}"/>
              </a:ext>
            </a:extLst>
          </p:cNvPr>
          <p:cNvSpPr txBox="1"/>
          <p:nvPr/>
        </p:nvSpPr>
        <p:spPr>
          <a:xfrm>
            <a:off x="4239125" y="3396933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9170B-4FC6-2D46-A2DC-232FB1A9D1E5}"/>
              </a:ext>
            </a:extLst>
          </p:cNvPr>
          <p:cNvSpPr txBox="1"/>
          <p:nvPr/>
        </p:nvSpPr>
        <p:spPr>
          <a:xfrm>
            <a:off x="914400" y="3917951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81BFF-F55C-5D4B-85C6-47F667DF427E}"/>
              </a:ext>
            </a:extLst>
          </p:cNvPr>
          <p:cNvSpPr txBox="1"/>
          <p:nvPr/>
        </p:nvSpPr>
        <p:spPr>
          <a:xfrm>
            <a:off x="4239125" y="3923150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18BAC-2B6E-B744-B3A4-8CF1C4627A68}"/>
              </a:ext>
            </a:extLst>
          </p:cNvPr>
          <p:cNvSpPr txBox="1"/>
          <p:nvPr/>
        </p:nvSpPr>
        <p:spPr>
          <a:xfrm>
            <a:off x="914400" y="443896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E4CDD-A564-E540-BF41-1CF8E0376FE4}"/>
              </a:ext>
            </a:extLst>
          </p:cNvPr>
          <p:cNvSpPr txBox="1"/>
          <p:nvPr/>
        </p:nvSpPr>
        <p:spPr>
          <a:xfrm>
            <a:off x="4239125" y="444416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746EE9-030C-1144-B29B-61E5A0F4285C}"/>
              </a:ext>
            </a:extLst>
          </p:cNvPr>
          <p:cNvCxnSpPr>
            <a:cxnSpLocks/>
          </p:cNvCxnSpPr>
          <p:nvPr/>
        </p:nvCxnSpPr>
        <p:spPr>
          <a:xfrm>
            <a:off x="1690317" y="35764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107649-0A84-4844-A8BD-CFC6C98EB1C8}"/>
              </a:ext>
            </a:extLst>
          </p:cNvPr>
          <p:cNvCxnSpPr>
            <a:cxnSpLocks/>
          </p:cNvCxnSpPr>
          <p:nvPr/>
        </p:nvCxnSpPr>
        <p:spPr>
          <a:xfrm>
            <a:off x="1690317" y="4096525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EE0B4B-CF3A-BF44-BA86-EEA670085DD5}"/>
              </a:ext>
            </a:extLst>
          </p:cNvPr>
          <p:cNvCxnSpPr>
            <a:cxnSpLocks/>
          </p:cNvCxnSpPr>
          <p:nvPr/>
        </p:nvCxnSpPr>
        <p:spPr>
          <a:xfrm>
            <a:off x="1690316" y="4604466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5227C20-0631-F742-99BC-8B9F89F60B5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876800" y="3050183"/>
            <a:ext cx="1564600" cy="3181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9B9B503-2BB4-BA40-97A4-093CDD38978C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 flipV="1">
            <a:off x="4876800" y="3368379"/>
            <a:ext cx="1564600" cy="2132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45F97CD-3547-E54B-AB13-515A8B0DE199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4876800" y="4107816"/>
            <a:ext cx="1607895" cy="3119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B30E4FD-9238-4342-8654-2D17EFAF410E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4876800" y="4419800"/>
            <a:ext cx="1607895" cy="2090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990DB7-EF6B-1648-A157-290F9AFC36AF}"/>
              </a:ext>
            </a:extLst>
          </p:cNvPr>
          <p:cNvSpPr txBox="1"/>
          <p:nvPr/>
        </p:nvSpPr>
        <p:spPr>
          <a:xfrm>
            <a:off x="833120" y="2418179"/>
            <a:ext cx="208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/ joint calling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16B12D-F5DE-0A4F-8C44-19F237CB5A59}"/>
              </a:ext>
            </a:extLst>
          </p:cNvPr>
          <p:cNvSpPr txBox="1"/>
          <p:nvPr/>
        </p:nvSpPr>
        <p:spPr>
          <a:xfrm>
            <a:off x="875557" y="691723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sample calling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2FEFF5-73CC-1549-82B9-E8A44F2C5BAD}"/>
              </a:ext>
            </a:extLst>
          </p:cNvPr>
          <p:cNvSpPr txBox="1"/>
          <p:nvPr/>
        </p:nvSpPr>
        <p:spPr>
          <a:xfrm>
            <a:off x="6484695" y="4235134"/>
            <a:ext cx="65229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gVCF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A4DA4A-6DBC-A343-B2C2-1F4BD6716C58}"/>
              </a:ext>
            </a:extLst>
          </p:cNvPr>
          <p:cNvSpPr txBox="1"/>
          <p:nvPr/>
        </p:nvSpPr>
        <p:spPr>
          <a:xfrm>
            <a:off x="7620000" y="3706873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70245DD-82A1-8749-A150-9DF7A7DA7213}"/>
              </a:ext>
            </a:extLst>
          </p:cNvPr>
          <p:cNvCxnSpPr>
            <a:cxnSpLocks/>
          </p:cNvCxnSpPr>
          <p:nvPr/>
        </p:nvCxnSpPr>
        <p:spPr>
          <a:xfrm>
            <a:off x="7124174" y="3368379"/>
            <a:ext cx="526306" cy="5231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34CE72D-7404-1B4C-8C25-B82197D1011D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7136989" y="3891539"/>
            <a:ext cx="483011" cy="52826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itle 44">
            <a:extLst>
              <a:ext uri="{FF2B5EF4-FFF2-40B4-BE49-F238E27FC236}">
                <a16:creationId xmlns:a16="http://schemas.microsoft.com/office/drawing/2014/main" id="{BFA4620B-6122-3941-90A5-9EB13A99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CED035-30DC-944A-9D1D-30D3AE3A6056}"/>
              </a:ext>
            </a:extLst>
          </p:cNvPr>
          <p:cNvSpPr txBox="1"/>
          <p:nvPr/>
        </p:nvSpPr>
        <p:spPr>
          <a:xfrm>
            <a:off x="6124417" y="2814381"/>
            <a:ext cx="132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“group VCF”</a:t>
            </a:r>
          </a:p>
        </p:txBody>
      </p:sp>
    </p:spTree>
    <p:extLst>
      <p:ext uri="{BB962C8B-B14F-4D97-AF65-F5344CB8AC3E}">
        <p14:creationId xmlns:p14="http://schemas.microsoft.com/office/powerpoint/2010/main" val="295883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555C-714B-5041-9153-44082338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GEMINI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94903-5508-CE40-86CB-8B2C7C39B1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305" y="812525"/>
            <a:ext cx="5774634" cy="43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9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67F8-3A06-C440-8C48-8B299F0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with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F6812-00B2-EF4E-9077-1BD0AC33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15" y="1059494"/>
            <a:ext cx="6254040" cy="3726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7AC1E-2FDB-7044-AFFE-F2E6774FBB62}"/>
              </a:ext>
            </a:extLst>
          </p:cNvPr>
          <p:cNvSpPr txBox="1"/>
          <p:nvPr/>
        </p:nvSpPr>
        <p:spPr>
          <a:xfrm>
            <a:off x="1863968" y="819873"/>
            <a:ext cx="6415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6045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67F8-3A06-C440-8C48-8B299F0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with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8B67F-ED8D-2A4A-9076-9A614282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 pipe</a:t>
            </a:r>
          </a:p>
          <a:p>
            <a:r>
              <a:rPr lang="en-US" dirty="0"/>
              <a:t>Mutate</a:t>
            </a:r>
          </a:p>
          <a:p>
            <a:r>
              <a:rPr lang="en-US" dirty="0"/>
              <a:t>Filter</a:t>
            </a:r>
          </a:p>
          <a:p>
            <a:r>
              <a:rPr lang="en-US" dirty="0"/>
              <a:t>Select</a:t>
            </a:r>
          </a:p>
          <a:p>
            <a:r>
              <a:rPr lang="en-US" dirty="0" err="1"/>
              <a:t>Group_by</a:t>
            </a:r>
            <a:r>
              <a:rPr lang="en-US" dirty="0"/>
              <a:t> …. Tally()</a:t>
            </a:r>
          </a:p>
          <a:p>
            <a:r>
              <a:rPr lang="en-US" dirty="0" err="1"/>
              <a:t>Group_by</a:t>
            </a:r>
            <a:r>
              <a:rPr lang="en-US" dirty="0"/>
              <a:t> …. summarize(…)</a:t>
            </a:r>
          </a:p>
          <a:p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dfa,dfb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1542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E7EE-B40E-D744-BCAC-31598F31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B80FC-0555-8C47-A5CF-765FCDDF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776864"/>
            <a:ext cx="8229600" cy="3737372"/>
          </a:xfrm>
        </p:spPr>
        <p:txBody>
          <a:bodyPr>
            <a:norm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rstudio.com</a:t>
            </a:r>
            <a:r>
              <a:rPr lang="en-US" sz="1400" dirty="0"/>
              <a:t>/wp-content%2Fuploads%2F2015%2F03%2Fggplot2-cheatsheet.pdf%2F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F3618-A5F2-E241-9A35-4AEECE50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4" y="1113704"/>
            <a:ext cx="6625412" cy="39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1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E7EE-B40E-D744-BCAC-31598F31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in 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986FD-5223-F549-9842-53D1FB3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+</a:t>
            </a:r>
          </a:p>
          <a:p>
            <a:pPr lvl="1"/>
            <a:r>
              <a:rPr lang="en-US" dirty="0" err="1"/>
              <a:t>Geom_histogram</a:t>
            </a:r>
            <a:endParaRPr lang="en-US" dirty="0"/>
          </a:p>
          <a:p>
            <a:pPr lvl="1"/>
            <a:r>
              <a:rPr lang="en-US" dirty="0" err="1"/>
              <a:t>Geom_bar</a:t>
            </a:r>
            <a:r>
              <a:rPr lang="en-US" dirty="0"/>
              <a:t> / </a:t>
            </a:r>
            <a:r>
              <a:rPr lang="en-US" dirty="0" err="1"/>
              <a:t>geom_bar</a:t>
            </a:r>
            <a:r>
              <a:rPr lang="en-US"/>
              <a:t>(position=“fill”)</a:t>
            </a:r>
            <a:endParaRPr lang="en-US" dirty="0"/>
          </a:p>
          <a:p>
            <a:pPr lvl="1"/>
            <a:r>
              <a:rPr lang="en-US" dirty="0" err="1"/>
              <a:t>Geom_boxplot</a:t>
            </a:r>
            <a:endParaRPr lang="en-US" dirty="0"/>
          </a:p>
          <a:p>
            <a:pPr lvl="1"/>
            <a:r>
              <a:rPr lang="en-US" dirty="0" err="1"/>
              <a:t>Geom_point</a:t>
            </a:r>
            <a:endParaRPr lang="en-US" dirty="0"/>
          </a:p>
          <a:p>
            <a:pPr lvl="1"/>
            <a:r>
              <a:rPr lang="en-US" dirty="0" err="1"/>
              <a:t>Geom_density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6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D1AB-6834-F743-B19F-3A954849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0BE87-127E-F54F-AD2F-E3C905BC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54" y="809772"/>
            <a:ext cx="7002584" cy="42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520" y="54006"/>
            <a:ext cx="6563160" cy="492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564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4866501"/>
            <a:ext cx="17250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www.htslib.org</a:t>
            </a:r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Manipulate alignments in the BAM format</a:t>
            </a:r>
          </a:p>
          <a:p>
            <a:pPr lvl="1"/>
            <a:r>
              <a:rPr lang="en-US" dirty="0"/>
              <a:t>imports from and exports to the SAM (Sequence Alignment/Map) format</a:t>
            </a:r>
          </a:p>
          <a:p>
            <a:pPr lvl="1"/>
            <a:r>
              <a:rPr lang="en-US" dirty="0"/>
              <a:t>sorting </a:t>
            </a:r>
          </a:p>
          <a:p>
            <a:pPr lvl="1"/>
            <a:r>
              <a:rPr lang="en-US" dirty="0"/>
              <a:t>merging </a:t>
            </a:r>
          </a:p>
          <a:p>
            <a:pPr lvl="1"/>
            <a:r>
              <a:rPr lang="en-US" dirty="0"/>
              <a:t>indexing </a:t>
            </a:r>
          </a:p>
          <a:p>
            <a:pPr lvl="1"/>
            <a:r>
              <a:rPr lang="en-US" dirty="0"/>
              <a:t>retrieve reads in any regions </a:t>
            </a:r>
          </a:p>
          <a:p>
            <a:r>
              <a:rPr lang="en-US" dirty="0"/>
              <a:t>Works on a stream. Commands combined with Unix pipes. </a:t>
            </a:r>
          </a:p>
          <a:p>
            <a:r>
              <a:rPr lang="en-US" dirty="0"/>
              <a:t>Able to open a BAM on a remote FTP or HTTP server </a:t>
            </a:r>
          </a:p>
        </p:txBody>
      </p:sp>
    </p:spTree>
    <p:extLst>
      <p:ext uri="{BB962C8B-B14F-4D97-AF65-F5344CB8AC3E}">
        <p14:creationId xmlns:p14="http://schemas.microsoft.com/office/powerpoint/2010/main" val="405076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4866501"/>
            <a:ext cx="17250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www.htslib.org</a:t>
            </a:r>
            <a:endParaRPr lang="en-US" sz="13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15" y="798883"/>
            <a:ext cx="4362668" cy="39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3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52405</TotalTime>
  <Words>1120</Words>
  <Application>Microsoft Macintosh PowerPoint</Application>
  <PresentationFormat>On-screen Show (16:9)</PresentationFormat>
  <Paragraphs>251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ＭＳ Ｐゴシック</vt:lpstr>
      <vt:lpstr>Arial</vt:lpstr>
      <vt:lpstr>Calibri</vt:lpstr>
      <vt:lpstr>DejaVu Sans</vt:lpstr>
      <vt:lpstr>Office Theme</vt:lpstr>
      <vt:lpstr>Variant Calling</vt:lpstr>
      <vt:lpstr>PowerPoint Presentation</vt:lpstr>
      <vt:lpstr>PowerPoint Presentation</vt:lpstr>
      <vt:lpstr>PowerPoint Presentation</vt:lpstr>
      <vt:lpstr>PowerPoint Presentation</vt:lpstr>
      <vt:lpstr>Multi-step analysis</vt:lpstr>
      <vt:lpstr>PowerPoint Presentation</vt:lpstr>
      <vt:lpstr>SAMTOOLS</vt:lpstr>
      <vt:lpstr>SAMTOOLS examples</vt:lpstr>
      <vt:lpstr>SAMTOOLS view</vt:lpstr>
      <vt:lpstr>SAMTOOLS Pileup</vt:lpstr>
      <vt:lpstr>Picard – the other tool box</vt:lpstr>
      <vt:lpstr>Picard Hs Metrics</vt:lpstr>
      <vt:lpstr>Alignment REFINEMENT</vt:lpstr>
      <vt:lpstr>GATK Best Practice</vt:lpstr>
      <vt:lpstr>PowerPoint Presentation</vt:lpstr>
      <vt:lpstr>INDEL Realignment</vt:lpstr>
      <vt:lpstr>INDEL Realignment</vt:lpstr>
      <vt:lpstr>INDEL Realignment</vt:lpstr>
      <vt:lpstr>Base Quality Recalibration</vt:lpstr>
      <vt:lpstr>ALIGNMENT VISUALISATION</vt:lpstr>
      <vt:lpstr>Integrative Genome Viewer</vt:lpstr>
      <vt:lpstr>Integrative Genome Viewer</vt:lpstr>
      <vt:lpstr>SNV Calling</vt:lpstr>
      <vt:lpstr>GATK Haplotype Caller</vt:lpstr>
      <vt:lpstr>GATK Haplotype Caller</vt:lpstr>
      <vt:lpstr>GATK Haplotype Caller</vt:lpstr>
      <vt:lpstr>GATK Haplotype Caller</vt:lpstr>
      <vt:lpstr>Mutect2</vt:lpstr>
      <vt:lpstr>Varscan</vt:lpstr>
      <vt:lpstr>Heuristic Filters</vt:lpstr>
      <vt:lpstr>Variant ANALYSIS</vt:lpstr>
      <vt:lpstr>VCF format</vt:lpstr>
      <vt:lpstr>VCF format</vt:lpstr>
      <vt:lpstr>VCF lexicon</vt:lpstr>
      <vt:lpstr>VCF warnings</vt:lpstr>
      <vt:lpstr>VCF warnings</vt:lpstr>
      <vt:lpstr>VCF warnings</vt:lpstr>
      <vt:lpstr>VCF warnings</vt:lpstr>
      <vt:lpstr>BCFTOOLS</vt:lpstr>
      <vt:lpstr>VCFLib</vt:lpstr>
      <vt:lpstr>VCFLib</vt:lpstr>
      <vt:lpstr>VCFLib</vt:lpstr>
      <vt:lpstr>Variant ANNOTATION</vt:lpstr>
      <vt:lpstr>Variant Annotation Tools</vt:lpstr>
      <vt:lpstr>ANNOVAR</vt:lpstr>
      <vt:lpstr>PowerPoint Presentation</vt:lpstr>
      <vt:lpstr>Annotation Challenges</vt:lpstr>
      <vt:lpstr>Useful Annotations</vt:lpstr>
      <vt:lpstr>GEMINI</vt:lpstr>
      <vt:lpstr>Data wrangling with R</vt:lpstr>
      <vt:lpstr>Data wrangling with R</vt:lpstr>
      <vt:lpstr>Plotting in R</vt:lpstr>
      <vt:lpstr>Plotting in R</vt:lpstr>
    </vt:vector>
  </TitlesOfParts>
  <Company>UCSD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Olivier Harismendy</dc:creator>
  <cp:lastModifiedBy>Harismendy, Olivier</cp:lastModifiedBy>
  <cp:revision>2061</cp:revision>
  <cp:lastPrinted>2019-03-29T14:25:42Z</cp:lastPrinted>
  <dcterms:created xsi:type="dcterms:W3CDTF">2012-01-18T01:51:52Z</dcterms:created>
  <dcterms:modified xsi:type="dcterms:W3CDTF">2020-03-05T03:59:50Z</dcterms:modified>
</cp:coreProperties>
</file>